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6" r:id="rId3"/>
    <p:sldId id="276" r:id="rId4"/>
    <p:sldId id="260" r:id="rId5"/>
    <p:sldId id="270" r:id="rId6"/>
    <p:sldId id="271" r:id="rId7"/>
    <p:sldId id="273" r:id="rId8"/>
    <p:sldId id="274" r:id="rId9"/>
    <p:sldId id="267" r:id="rId10"/>
    <p:sldId id="275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648" y="53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chemeClr val="tx2"/>
            </a:gs>
            <a:gs pos="31000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OALrSNN9HJ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ooltv.nl/video/vroeger-zo-het-zonnestelsel-van-eise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OALrSNN9HJk"/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506982" y="908720"/>
            <a:ext cx="9161018" cy="5153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84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>
                <a:solidFill>
                  <a:schemeClr val="accent3">
                    <a:lumMod val="75000"/>
                  </a:schemeClr>
                </a:solidFill>
              </a:rPr>
              <a:t>Ending</a:t>
            </a:r>
            <a:endParaRPr lang="nl-NL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" name="Tijdelijke aanduiding voor inhoud 2"/>
          <p:cNvSpPr>
            <a:spLocks noGrp="1"/>
          </p:cNvSpPr>
          <p:nvPr>
            <p:ph idx="1"/>
          </p:nvPr>
        </p:nvSpPr>
        <p:spPr>
          <a:xfrm>
            <a:off x="4404320" y="1556792"/>
            <a:ext cx="626368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Maak het werkblad!</a:t>
            </a:r>
          </a:p>
          <a:p>
            <a:pPr marL="0" indent="0">
              <a:buNone/>
            </a:pPr>
            <a:endParaRPr lang="nl-NL" sz="22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Volgende week: Verlichting en Revoluties</a:t>
            </a:r>
            <a:endParaRPr lang="fr-FR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292577" y="2060848"/>
            <a:ext cx="28803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Welkom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dirty="0" err="1">
                <a:solidFill>
                  <a:schemeClr val="bg1"/>
                </a:solidFill>
              </a:rPr>
              <a:t>Eise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Eisinga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Wetenschappelijke Revolutie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Herhaling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b="1" i="1" dirty="0" smtClean="0">
                <a:solidFill>
                  <a:schemeClr val="bg1"/>
                </a:solidFill>
              </a:rPr>
              <a:t>Afsluiting</a:t>
            </a:r>
            <a:endParaRPr lang="nl-NL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19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15680" y="188641"/>
            <a:ext cx="7772400" cy="1470025"/>
          </a:xfrm>
        </p:spPr>
        <p:txBody>
          <a:bodyPr/>
          <a:lstStyle/>
          <a:p>
            <a:r>
              <a:rPr lang="nl-NL" dirty="0" err="1" smtClean="0"/>
              <a:t>Eise</a:t>
            </a:r>
            <a:r>
              <a:rPr lang="nl-NL" dirty="0" smtClean="0"/>
              <a:t> </a:t>
            </a:r>
            <a:r>
              <a:rPr lang="nl-NL" dirty="0" err="1" smtClean="0"/>
              <a:t>Eisinga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1785" y="2060848"/>
            <a:ext cx="6204181" cy="46531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accent3">
                    <a:lumMod val="50000"/>
                  </a:schemeClr>
                </a:solidFill>
              </a:rPr>
              <a:t>Lesdoelen</a:t>
            </a:r>
            <a:endParaRPr lang="nl-NL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63752" y="1556792"/>
            <a:ext cx="8208912" cy="456937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Aan het eind van de les kunnen jullie uitleggen:</a:t>
            </a:r>
          </a:p>
          <a:p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Wie </a:t>
            </a:r>
            <a:r>
              <a:rPr lang="nl-NL" dirty="0" err="1" smtClean="0">
                <a:solidFill>
                  <a:schemeClr val="accent3">
                    <a:lumMod val="50000"/>
                  </a:schemeClr>
                </a:solidFill>
              </a:rPr>
              <a:t>Eise</a:t>
            </a: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50000"/>
                  </a:schemeClr>
                </a:solidFill>
              </a:rPr>
              <a:t>Eisinga</a:t>
            </a: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 was en wat hij bereikt heeft;</a:t>
            </a:r>
          </a:p>
          <a:p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Hoe de Wetenschappelijke Revolutie op gang kwam;</a:t>
            </a:r>
          </a:p>
          <a:p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Hoe een publieke opinie is ontstaan;</a:t>
            </a:r>
          </a:p>
          <a:p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Waarom in de Republiek een bloei was en het centrum van die Wetenschappelijke Revolutie;</a:t>
            </a:r>
          </a:p>
          <a:p>
            <a:endParaRPr lang="nl-NL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nl-NL" b="1" dirty="0" smtClean="0">
                <a:solidFill>
                  <a:schemeClr val="accent3">
                    <a:lumMod val="50000"/>
                  </a:schemeClr>
                </a:solidFill>
              </a:rPr>
              <a:t>KA:</a:t>
            </a:r>
          </a:p>
          <a:p>
            <a:pPr>
              <a:buNone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27 rationeel optimisme en ‘verlicht denken’ werd toegepast op alle terreinen van de samenleving: godsdienst, politiek, economie en sociale verhoudingen </a:t>
            </a:r>
          </a:p>
          <a:p>
            <a:pPr>
              <a:buNone/>
            </a:pPr>
            <a:endParaRPr lang="nl-NL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63752" y="188640"/>
            <a:ext cx="8229600" cy="1143000"/>
          </a:xfrm>
        </p:spPr>
        <p:txBody>
          <a:bodyPr/>
          <a:lstStyle/>
          <a:p>
            <a:pPr algn="l"/>
            <a:r>
              <a:rPr lang="nl-NL" dirty="0" err="1" smtClean="0">
                <a:solidFill>
                  <a:schemeClr val="bg1"/>
                </a:solidFill>
              </a:rPr>
              <a:t>Eise</a:t>
            </a:r>
            <a:r>
              <a:rPr lang="nl-NL" dirty="0" smtClean="0">
                <a:solidFill>
                  <a:schemeClr val="bg1"/>
                </a:solidFill>
              </a:rPr>
              <a:t> </a:t>
            </a:r>
            <a:r>
              <a:rPr lang="nl-NL" dirty="0" err="1" smtClean="0">
                <a:solidFill>
                  <a:schemeClr val="bg1"/>
                </a:solidFill>
              </a:rPr>
              <a:t>Eisinga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292577" y="2060848"/>
            <a:ext cx="28803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Welkom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b="1" i="1" dirty="0" err="1">
                <a:solidFill>
                  <a:schemeClr val="bg1"/>
                </a:solidFill>
              </a:rPr>
              <a:t>Eise</a:t>
            </a:r>
            <a:r>
              <a:rPr lang="en-US" b="1" i="1" dirty="0">
                <a:solidFill>
                  <a:schemeClr val="bg1"/>
                </a:solidFill>
              </a:rPr>
              <a:t> </a:t>
            </a:r>
            <a:r>
              <a:rPr lang="en-US" b="1" i="1" dirty="0" err="1">
                <a:solidFill>
                  <a:schemeClr val="bg1"/>
                </a:solidFill>
              </a:rPr>
              <a:t>Eisinga</a:t>
            </a:r>
            <a:endParaRPr lang="nl-NL" b="1" i="1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Wetenschappelijke Revolutie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Herhaling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2304" y="2852936"/>
            <a:ext cx="2987040" cy="3810000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4007768" y="1167348"/>
            <a:ext cx="601216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err="1">
                <a:solidFill>
                  <a:schemeClr val="accent3">
                    <a:lumMod val="50000"/>
                  </a:schemeClr>
                </a:solidFill>
              </a:rPr>
              <a:t>Eise</a:t>
            </a:r>
            <a:r>
              <a:rPr lang="nl-NL" sz="20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b="1" dirty="0" err="1">
                <a:solidFill>
                  <a:schemeClr val="accent3">
                    <a:lumMod val="50000"/>
                  </a:schemeClr>
                </a:solidFill>
              </a:rPr>
              <a:t>Eisinga</a:t>
            </a:r>
            <a:endParaRPr lang="nl-NL" sz="20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accent3">
                    <a:lumMod val="50000"/>
                  </a:schemeClr>
                </a:solidFill>
              </a:rPr>
              <a:t>21 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februari </a:t>
            </a:r>
            <a:r>
              <a:rPr lang="nl-NL" sz="2000" dirty="0">
                <a:solidFill>
                  <a:schemeClr val="accent3">
                    <a:lumMod val="50000"/>
                  </a:schemeClr>
                </a:solidFill>
              </a:rPr>
              <a:t>1744 - 27 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augustus </a:t>
            </a:r>
            <a:r>
              <a:rPr lang="nl-NL" sz="2000" dirty="0">
                <a:solidFill>
                  <a:schemeClr val="accent3">
                    <a:lumMod val="50000"/>
                  </a:schemeClr>
                </a:solidFill>
              </a:rPr>
              <a:t>1828 Franeker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Wol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kammer</a:t>
            </a:r>
            <a:endParaRPr lang="nl-NL" sz="2000" dirty="0">
              <a:solidFill>
                <a:schemeClr val="accent3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Alles geleerd door zelfstudie</a:t>
            </a:r>
            <a:endParaRPr lang="nl-NL" sz="2000" dirty="0">
              <a:solidFill>
                <a:schemeClr val="accent3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Op 15 jarige leeftijd schreef hij zijn eerste</a:t>
            </a:r>
            <a:b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Wiskunde boek</a:t>
            </a:r>
            <a:endParaRPr lang="nl-NL" sz="2000" dirty="0">
              <a:solidFill>
                <a:schemeClr val="accent3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Op 17 jarige leeftijd schreef hij zijn eerste</a:t>
            </a:r>
            <a:b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Astronomie boek</a:t>
            </a:r>
            <a:endParaRPr lang="nl-NL" sz="2000" dirty="0">
              <a:solidFill>
                <a:schemeClr val="accent3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Heeft een planetarium gebouwd die</a:t>
            </a:r>
            <a:r>
              <a:rPr lang="nl-NL" sz="2000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nl-NL" sz="20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nog steeds werkt!</a:t>
            </a:r>
          </a:p>
        </p:txBody>
      </p:sp>
      <p:sp>
        <p:nvSpPr>
          <p:cNvPr id="8" name="Actieknop: Film 7">
            <a:hlinkClick r:id="rId3" highlightClick="1"/>
          </p:cNvPr>
          <p:cNvSpPr/>
          <p:nvPr/>
        </p:nvSpPr>
        <p:spPr>
          <a:xfrm>
            <a:off x="2279576" y="5301208"/>
            <a:ext cx="1042416" cy="1042416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3">
                    <a:lumMod val="75000"/>
                  </a:schemeClr>
                </a:solidFill>
              </a:rPr>
              <a:t>W</a:t>
            </a:r>
            <a:r>
              <a:rPr lang="nl-NL" dirty="0" smtClean="0">
                <a:solidFill>
                  <a:schemeClr val="accent3">
                    <a:lumMod val="75000"/>
                  </a:schemeClr>
                </a:solidFill>
              </a:rPr>
              <a:t>etenschappelijke </a:t>
            </a:r>
            <a:r>
              <a:rPr lang="nl-NL" dirty="0" smtClean="0">
                <a:solidFill>
                  <a:schemeClr val="accent3">
                    <a:lumMod val="75000"/>
                  </a:schemeClr>
                </a:solidFill>
              </a:rPr>
              <a:t>Revolutie</a:t>
            </a:r>
            <a:endParaRPr lang="nl-NL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151784" y="1628800"/>
            <a:ext cx="5904656" cy="47133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Oud Grieks denken:</a:t>
            </a:r>
            <a:r>
              <a:rPr lang="nl-NL" sz="2200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nl-NL" sz="22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Natuur Filosofie of de studie van de natuur</a:t>
            </a:r>
            <a:endParaRPr lang="nl-NL" sz="22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nl-NL" sz="2200" dirty="0">
                <a:solidFill>
                  <a:schemeClr val="accent3">
                    <a:lumMod val="50000"/>
                  </a:schemeClr>
                </a:solidFill>
              </a:rPr>
              <a:t>Ptolemaeus 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(Astronomie – Aarde in het midden)</a:t>
            </a:r>
            <a:endParaRPr lang="nl-NL" sz="22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nl-NL" sz="2200" dirty="0" err="1">
                <a:solidFill>
                  <a:schemeClr val="accent3">
                    <a:lumMod val="50000"/>
                  </a:schemeClr>
                </a:solidFill>
              </a:rPr>
              <a:t>Galenus</a:t>
            </a:r>
            <a:r>
              <a:rPr lang="nl-NL" sz="2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(Anatomie – Balans in lichaamsvocht)</a:t>
            </a:r>
            <a:endParaRPr lang="nl-NL" sz="22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Middeleeuwen:</a:t>
            </a:r>
            <a:endParaRPr lang="nl-NL" sz="22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Val van het West Romeinse Rijk(500</a:t>
            </a:r>
            <a:r>
              <a:rPr lang="nl-NL" sz="2200" dirty="0">
                <a:solidFill>
                  <a:schemeClr val="accent3">
                    <a:lumMod val="50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Wetenschappelijke ontdekkingen in Arabië(700 </a:t>
            </a:r>
            <a:r>
              <a:rPr lang="nl-NL" sz="2200" dirty="0">
                <a:solidFill>
                  <a:schemeClr val="accent3">
                    <a:lumMod val="50000"/>
                  </a:schemeClr>
                </a:solidFill>
              </a:rPr>
              <a:t>– 1500)</a:t>
            </a:r>
          </a:p>
          <a:p>
            <a:pPr marL="0" indent="0">
              <a:buNone/>
            </a:pPr>
            <a:r>
              <a:rPr lang="nl-NL" sz="2200" b="1" dirty="0">
                <a:solidFill>
                  <a:schemeClr val="accent3">
                    <a:lumMod val="50000"/>
                  </a:schemeClr>
                </a:solidFill>
              </a:rPr>
              <a:t>Renaissance:</a:t>
            </a:r>
          </a:p>
          <a:p>
            <a:pPr marL="0" indent="0">
              <a:buNone/>
            </a:pP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Niet langer wordt de bijbel gebruikt om uit te leggen maar het oude Griekse model wordt bestudeerd.</a:t>
            </a:r>
            <a:endParaRPr lang="nl-NL" sz="22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Val van Constantinopel </a:t>
            </a:r>
            <a:r>
              <a:rPr lang="nl-NL" sz="2200" dirty="0">
                <a:solidFill>
                  <a:schemeClr val="accent3">
                    <a:lumMod val="50000"/>
                  </a:schemeClr>
                </a:solidFill>
              </a:rPr>
              <a:t>(1453)</a:t>
            </a:r>
          </a:p>
          <a:p>
            <a:pPr marL="0" indent="0">
              <a:buNone/>
            </a:pP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Boekdrukkunst</a:t>
            </a:r>
            <a:endParaRPr lang="nl-NL" sz="22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Rationalisme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vs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Empirisme</a:t>
            </a:r>
          </a:p>
          <a:p>
            <a:pPr marL="0" indent="0">
              <a:buNone/>
            </a:pP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Mechanisch Wereldbeeld</a:t>
            </a:r>
            <a:endParaRPr lang="nl-NL" sz="2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292577" y="2060848"/>
            <a:ext cx="28803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Welkom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dirty="0" err="1">
                <a:solidFill>
                  <a:schemeClr val="bg1"/>
                </a:solidFill>
              </a:rPr>
              <a:t>Eise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Eisinga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b="1" i="1" dirty="0" smtClean="0">
                <a:solidFill>
                  <a:schemeClr val="bg1"/>
                </a:solidFill>
              </a:rPr>
              <a:t>Wetenschappelijke Revolutie</a:t>
            </a:r>
            <a:endParaRPr lang="nl-NL" b="1" i="1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Herhaling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13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>
                <a:solidFill>
                  <a:schemeClr val="accent3">
                    <a:lumMod val="75000"/>
                  </a:schemeClr>
                </a:solidFill>
              </a:rPr>
              <a:t>Recap</a:t>
            </a:r>
            <a:endParaRPr lang="nl-NL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393" y="0"/>
            <a:ext cx="5453966" cy="393305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3333750"/>
            <a:ext cx="7620000" cy="352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11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59496" y="260648"/>
            <a:ext cx="10972800" cy="1143000"/>
          </a:xfrm>
        </p:spPr>
        <p:txBody>
          <a:bodyPr/>
          <a:lstStyle/>
          <a:p>
            <a:r>
              <a:rPr lang="nl-NL" dirty="0" smtClean="0">
                <a:solidFill>
                  <a:schemeClr val="accent3">
                    <a:lumMod val="75000"/>
                  </a:schemeClr>
                </a:solidFill>
              </a:rPr>
              <a:t>Wetenschappelijke Revolutie</a:t>
            </a:r>
            <a:endParaRPr lang="nl-NL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404320" y="1556792"/>
            <a:ext cx="6263680" cy="52565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Wetenschap in de Republiek:</a:t>
            </a:r>
            <a:endParaRPr lang="nl-NL" sz="22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De Republiek was populair om zijn tolerantie naar anders denkenden.</a:t>
            </a:r>
            <a:endParaRPr lang="nl-NL" sz="20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nl-NL" sz="2000" dirty="0">
                <a:solidFill>
                  <a:schemeClr val="accent3">
                    <a:lumMod val="50000"/>
                  </a:schemeClr>
                </a:solidFill>
              </a:rPr>
              <a:t>René </a:t>
            </a:r>
            <a:r>
              <a:rPr lang="nl-NL" sz="2000" dirty="0" err="1">
                <a:solidFill>
                  <a:schemeClr val="accent3">
                    <a:lumMod val="50000"/>
                  </a:schemeClr>
                </a:solidFill>
              </a:rPr>
              <a:t>Decartes</a:t>
            </a:r>
            <a:r>
              <a:rPr lang="nl-NL" sz="20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(Wiskunde, Natuurkunde en filosoof)</a:t>
            </a:r>
            <a:endParaRPr lang="nl-NL" sz="20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nl-NL" sz="2000" dirty="0">
                <a:solidFill>
                  <a:schemeClr val="accent3">
                    <a:lumMod val="50000"/>
                  </a:schemeClr>
                </a:solidFill>
              </a:rPr>
              <a:t>Hugo de Groot 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(Internationaal recht)</a:t>
            </a:r>
            <a:endParaRPr lang="nl-NL" sz="20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nl-NL" sz="2000" dirty="0">
                <a:solidFill>
                  <a:schemeClr val="accent3">
                    <a:lumMod val="50000"/>
                  </a:schemeClr>
                </a:solidFill>
              </a:rPr>
              <a:t>Christiaan Huygens 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(Wiskunde, Natuurkunde, Astronomie)</a:t>
            </a:r>
            <a:endParaRPr lang="nl-NL" sz="20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nl-NL" sz="2000" dirty="0" err="1">
                <a:solidFill>
                  <a:schemeClr val="accent3">
                    <a:lumMod val="50000"/>
                  </a:schemeClr>
                </a:solidFill>
              </a:rPr>
              <a:t>Galileo</a:t>
            </a:r>
            <a:r>
              <a:rPr lang="nl-NL" sz="2000" dirty="0">
                <a:solidFill>
                  <a:schemeClr val="accent3">
                    <a:lumMod val="50000"/>
                  </a:schemeClr>
                </a:solidFill>
              </a:rPr>
              <a:t> Galilei (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telescoop)</a:t>
            </a:r>
            <a:endParaRPr lang="nl-NL" sz="20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nl-NL" sz="2000" dirty="0">
                <a:solidFill>
                  <a:schemeClr val="accent3">
                    <a:lumMod val="50000"/>
                  </a:schemeClr>
                </a:solidFill>
              </a:rPr>
              <a:t>Antoni van Leeuwenhoek (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microscoop </a:t>
            </a:r>
            <a:r>
              <a:rPr lang="nl-NL" sz="2000" dirty="0">
                <a:solidFill>
                  <a:schemeClr val="accent3">
                    <a:lumMod val="50000"/>
                  </a:schemeClr>
                </a:solidFill>
              </a:rPr>
              <a:t>– 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ontdekte micro-organismen)</a:t>
            </a:r>
            <a:endParaRPr lang="nl-NL" sz="20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nl-NL" sz="2000" dirty="0">
                <a:solidFill>
                  <a:schemeClr val="accent3">
                    <a:lumMod val="50000"/>
                  </a:schemeClr>
                </a:solidFill>
              </a:rPr>
              <a:t>Jan </a:t>
            </a:r>
            <a:r>
              <a:rPr lang="nl-NL" sz="2000" dirty="0" err="1">
                <a:solidFill>
                  <a:schemeClr val="accent3">
                    <a:lumMod val="50000"/>
                  </a:schemeClr>
                </a:solidFill>
              </a:rPr>
              <a:t>Swammerdam</a:t>
            </a:r>
            <a:r>
              <a:rPr lang="nl-NL" sz="20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(verbeterde de microscoop en ontdekte rode bloedcellen)</a:t>
            </a:r>
            <a:endParaRPr lang="nl-NL" sz="20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nl-NL" sz="2000" dirty="0">
                <a:solidFill>
                  <a:schemeClr val="accent3">
                    <a:lumMod val="50000"/>
                  </a:schemeClr>
                </a:solidFill>
              </a:rPr>
              <a:t>Simon Steven (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decimaal systeem</a:t>
            </a:r>
            <a:r>
              <a:rPr lang="nl-NL" sz="2000" dirty="0">
                <a:solidFill>
                  <a:schemeClr val="accent3">
                    <a:lumMod val="50000"/>
                  </a:schemeClr>
                </a:solidFill>
              </a:rPr>
              <a:t>)</a:t>
            </a:r>
          </a:p>
          <a:p>
            <a:r>
              <a:rPr lang="nl-NL" sz="2000" dirty="0">
                <a:solidFill>
                  <a:schemeClr val="accent3">
                    <a:lumMod val="50000"/>
                  </a:schemeClr>
                </a:solidFill>
              </a:rPr>
              <a:t>Jan </a:t>
            </a:r>
            <a:r>
              <a:rPr lang="nl-NL" sz="2000" dirty="0" err="1">
                <a:solidFill>
                  <a:schemeClr val="accent3">
                    <a:lumMod val="50000"/>
                  </a:schemeClr>
                </a:solidFill>
              </a:rPr>
              <a:t>Adriaanszoon</a:t>
            </a:r>
            <a:r>
              <a:rPr lang="nl-NL" sz="20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>
                <a:solidFill>
                  <a:schemeClr val="accent3">
                    <a:lumMod val="50000"/>
                  </a:schemeClr>
                </a:solidFill>
              </a:rPr>
              <a:t>Leeghwater</a:t>
            </a:r>
            <a:r>
              <a:rPr lang="nl-NL" sz="2000" dirty="0">
                <a:solidFill>
                  <a:schemeClr val="accent3">
                    <a:lumMod val="50000"/>
                  </a:schemeClr>
                </a:solidFill>
              </a:rPr>
              <a:t> (inpoldering)</a:t>
            </a:r>
            <a:r>
              <a:rPr lang="nl-NL" sz="2200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nl-NL" sz="2200" dirty="0">
                <a:solidFill>
                  <a:schemeClr val="accent3">
                    <a:lumMod val="50000"/>
                  </a:schemeClr>
                </a:solidFill>
              </a:rPr>
            </a:br>
            <a:endParaRPr lang="nl-NL" sz="2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292577" y="2060848"/>
            <a:ext cx="28803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Welkom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dirty="0" err="1">
                <a:solidFill>
                  <a:schemeClr val="bg1"/>
                </a:solidFill>
              </a:rPr>
              <a:t>Eise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Eisinga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b="1" i="1" dirty="0" smtClean="0">
                <a:solidFill>
                  <a:schemeClr val="bg1"/>
                </a:solidFill>
              </a:rPr>
              <a:t>Wetenschappelijke Revolutie</a:t>
            </a:r>
            <a:endParaRPr lang="nl-NL" b="1" i="1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Herhaling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7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59496" y="188640"/>
            <a:ext cx="10972800" cy="1143000"/>
          </a:xfrm>
        </p:spPr>
        <p:txBody>
          <a:bodyPr/>
          <a:lstStyle/>
          <a:p>
            <a:r>
              <a:rPr lang="nl-NL" dirty="0" smtClean="0">
                <a:solidFill>
                  <a:schemeClr val="accent3">
                    <a:lumMod val="75000"/>
                  </a:schemeClr>
                </a:solidFill>
              </a:rPr>
              <a:t>Wetenschappelijke Revolutie</a:t>
            </a:r>
            <a:endParaRPr lang="nl-NL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404320" y="1556792"/>
            <a:ext cx="626368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Reactie van de kerk en overheden;</a:t>
            </a:r>
            <a:endParaRPr lang="nl-NL" sz="2200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Het idee van de moderne wetenschap was dat God niet langer zich mengde in wat er gebeurde op aarde (Mechanische Wetenschap)</a:t>
            </a:r>
            <a:endParaRPr lang="nl-NL" sz="22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Overheden en kerken vonden dit idee niets en vervolgde / verbrande boeken.</a:t>
            </a:r>
            <a:endParaRPr lang="nl-NL" sz="22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Een publieke opinie vormt;</a:t>
            </a:r>
            <a:endParaRPr lang="nl-NL" sz="2200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De verlichting was erg populair bij de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bourgoisie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en ze kwamen samen in koffie huizen,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salonnen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 of huiskamers om te praten en </a:t>
            </a:r>
            <a:r>
              <a:rPr lang="nl-NL" sz="2200" dirty="0" err="1" smtClean="0">
                <a:solidFill>
                  <a:schemeClr val="accent3">
                    <a:lumMod val="50000"/>
                  </a:schemeClr>
                </a:solidFill>
              </a:rPr>
              <a:t>discussieren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. </a:t>
            </a:r>
          </a:p>
          <a:p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De mening van de Koning of de Kerk was niet het belangrijkste meer.</a:t>
            </a:r>
            <a:r>
              <a:rPr lang="nl-NL" sz="2200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nl-NL" sz="2200" dirty="0">
                <a:solidFill>
                  <a:schemeClr val="accent3">
                    <a:lumMod val="50000"/>
                  </a:schemeClr>
                </a:solidFill>
              </a:rPr>
            </a:br>
            <a:endParaRPr lang="nl-NL" sz="2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292577" y="2060848"/>
            <a:ext cx="28803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Welkom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dirty="0" err="1">
                <a:solidFill>
                  <a:schemeClr val="bg1"/>
                </a:solidFill>
              </a:rPr>
              <a:t>Eise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Eisinga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b="1" i="1" dirty="0" smtClean="0">
                <a:solidFill>
                  <a:schemeClr val="bg1"/>
                </a:solidFill>
              </a:rPr>
              <a:t>Wetenschappelijke Revolutie</a:t>
            </a:r>
            <a:endParaRPr lang="nl-NL" b="1" i="1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Herhaling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46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3">
                    <a:lumMod val="75000"/>
                  </a:schemeClr>
                </a:solidFill>
              </a:rPr>
              <a:t>Herhaling</a:t>
            </a:r>
            <a:endParaRPr lang="nl-NL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" name="Tijdelijke aanduiding voor inhoud 2"/>
          <p:cNvSpPr>
            <a:spLocks noGrp="1"/>
          </p:cNvSpPr>
          <p:nvPr>
            <p:ph idx="1"/>
          </p:nvPr>
        </p:nvSpPr>
        <p:spPr>
          <a:xfrm>
            <a:off x="4404320" y="1556792"/>
            <a:ext cx="626368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b="1" dirty="0" err="1">
                <a:solidFill>
                  <a:schemeClr val="accent3">
                    <a:lumMod val="50000"/>
                  </a:schemeClr>
                </a:solidFill>
              </a:rPr>
              <a:t>Eise</a:t>
            </a:r>
            <a:r>
              <a:rPr lang="nl-NL" sz="22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200" b="1" dirty="0" err="1">
                <a:solidFill>
                  <a:schemeClr val="accent3">
                    <a:lumMod val="50000"/>
                  </a:schemeClr>
                </a:solidFill>
              </a:rPr>
              <a:t>Eisinga</a:t>
            </a:r>
            <a:r>
              <a:rPr lang="nl-NL" sz="2200" b="1" dirty="0">
                <a:solidFill>
                  <a:schemeClr val="accent3">
                    <a:lumMod val="50000"/>
                  </a:schemeClr>
                </a:solidFill>
              </a:rPr>
              <a:t>:</a:t>
            </a:r>
          </a:p>
          <a:p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Wolkammer die een planetarium bouwde;</a:t>
            </a:r>
            <a:endParaRPr lang="nl-NL" sz="22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wetenschappelijke Revolutie:</a:t>
            </a:r>
            <a:endParaRPr lang="nl-NL" sz="2200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Terug naar de oude Grieken, Rationalisme en Empirisme;</a:t>
            </a:r>
            <a:endParaRPr lang="nl-NL" sz="22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God maakte de aarde en de natuurwetten maar mengde zich niet meer;</a:t>
            </a:r>
            <a:endParaRPr lang="nl-NL" sz="22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nl-NL" sz="2200" dirty="0">
                <a:solidFill>
                  <a:schemeClr val="accent3">
                    <a:lumMod val="50000"/>
                  </a:schemeClr>
                </a:solidFill>
              </a:rPr>
              <a:t>Bourgeoisie 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ontwikkelde zijn eigen mening, een publieke opinie werd geboren;</a:t>
            </a:r>
            <a:endParaRPr lang="nl-NL" sz="22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Waarom in de Republiek?</a:t>
            </a:r>
            <a:endParaRPr lang="nl-NL" sz="2200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Vanwege de tolerantie was het aantrekkelijk om je hier te vestigen en boeken uit te geven;</a:t>
            </a:r>
            <a:endParaRPr lang="nl-NL" sz="2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292577" y="2060848"/>
            <a:ext cx="28803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Welkom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dirty="0" err="1">
                <a:solidFill>
                  <a:schemeClr val="bg1"/>
                </a:solidFill>
              </a:rPr>
              <a:t>Eise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Eisinga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Wetenschappelijke Revolutie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b="1" i="1" dirty="0" smtClean="0">
                <a:solidFill>
                  <a:schemeClr val="bg1"/>
                </a:solidFill>
              </a:rPr>
              <a:t>Herhaling</a:t>
            </a:r>
            <a:endParaRPr lang="nl-NL" b="1" i="1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405</Words>
  <Application>Microsoft Office PowerPoint</Application>
  <PresentationFormat>Breedbeeld</PresentationFormat>
  <Paragraphs>93</Paragraphs>
  <Slides>10</Slides>
  <Notes>0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Office-thema</vt:lpstr>
      <vt:lpstr>PowerPoint-presentatie</vt:lpstr>
      <vt:lpstr>Eise Eisinga</vt:lpstr>
      <vt:lpstr>Lesdoelen</vt:lpstr>
      <vt:lpstr>Eise Eisinga</vt:lpstr>
      <vt:lpstr>Wetenschappelijke Revolutie</vt:lpstr>
      <vt:lpstr>Recap</vt:lpstr>
      <vt:lpstr>Wetenschappelijke Revolutie</vt:lpstr>
      <vt:lpstr>Wetenschappelijke Revolutie</vt:lpstr>
      <vt:lpstr>Herhaling</vt:lpstr>
      <vt:lpstr>Ending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century of great change</dc:title>
  <dc:creator>Monique</dc:creator>
  <cp:lastModifiedBy>Paul de Haan</cp:lastModifiedBy>
  <cp:revision>58</cp:revision>
  <dcterms:created xsi:type="dcterms:W3CDTF">2016-08-23T07:40:09Z</dcterms:created>
  <dcterms:modified xsi:type="dcterms:W3CDTF">2019-08-05T09:50:02Z</dcterms:modified>
</cp:coreProperties>
</file>